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2" r:id="rId2"/>
    <p:sldId id="270" r:id="rId3"/>
    <p:sldId id="273" r:id="rId4"/>
    <p:sldId id="274" r:id="rId5"/>
    <p:sldId id="268" r:id="rId6"/>
    <p:sldId id="275" r:id="rId7"/>
    <p:sldId id="276" r:id="rId8"/>
    <p:sldId id="27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19" d="100"/>
          <a:sy n="119" d="100"/>
        </p:scale>
        <p:origin x="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99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52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791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68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347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964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665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27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852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79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90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8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55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28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59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29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047B0-C3D8-A346-B18E-5E62F8CA27AC}" type="datetimeFigureOut">
              <a:rPr lang="fr-FR" smtClean="0"/>
              <a:t>23/06/2024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F139FF-FA54-D04C-9C34-7B4904CEC7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6wi-ZXHWd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0903C7-3099-40B1-B530-7847407AFD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Financement pour un apprentissage procédural de la chirurgie pédiatrique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74E4516-6472-B747-E0BC-2B6A4CAB98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800" dirty="0"/>
              <a:t>Guillaume Podevin</a:t>
            </a:r>
          </a:p>
        </p:txBody>
      </p:sp>
      <p:pic>
        <p:nvPicPr>
          <p:cNvPr id="1026" name="Picture 2" descr="Exposition Visite Guidée De L'académie Nationale De Chirurgie à Paris ...">
            <a:extLst>
              <a:ext uri="{FF2B5EF4-FFF2-40B4-BE49-F238E27FC236}">
                <a16:creationId xmlns:a16="http://schemas.microsoft.com/office/drawing/2014/main" id="{E0B241C6-5F7B-79B5-1B6F-360E1BF37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638" y="251818"/>
            <a:ext cx="2372916" cy="226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3DB095A-FF45-2616-4B55-10CB0C63D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46" y="372832"/>
            <a:ext cx="2372916" cy="202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10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Historique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9602788" cy="3777622"/>
          </a:xfrm>
        </p:spPr>
        <p:txBody>
          <a:bodyPr>
            <a:normAutofit/>
          </a:bodyPr>
          <a:lstStyle/>
          <a:p>
            <a:r>
              <a:rPr lang="fr-FR" sz="2000" dirty="0"/>
              <a:t>Enseignement des internes de chirurgie cardio-thoracique</a:t>
            </a:r>
          </a:p>
          <a:p>
            <a:pPr lvl="1"/>
            <a:r>
              <a:rPr lang="fr-FR" sz="1800" dirty="0"/>
              <a:t>Organisée par la société savante et le collège</a:t>
            </a:r>
          </a:p>
          <a:p>
            <a:pPr lvl="1"/>
            <a:r>
              <a:rPr lang="fr-FR" sz="1800" dirty="0"/>
              <a:t>financé par des industriels</a:t>
            </a:r>
          </a:p>
          <a:p>
            <a:pPr lvl="1"/>
            <a:r>
              <a:rPr lang="fr-FR" sz="1800" dirty="0"/>
              <a:t>7-8000 € / an / par internes sur l’ensemble des 6 ans de cursus</a:t>
            </a: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E042552-8C5A-74F6-2FBD-9F6AE5DFBA26}"/>
              </a:ext>
            </a:extLst>
          </p:cNvPr>
          <p:cNvSpPr txBox="1">
            <a:spLocks/>
          </p:cNvSpPr>
          <p:nvPr/>
        </p:nvSpPr>
        <p:spPr>
          <a:xfrm>
            <a:off x="2592925" y="502113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000" dirty="0"/>
              <a:t>You tube : </a:t>
            </a:r>
            <a:r>
              <a:rPr lang="fr-FR" sz="2000" dirty="0">
                <a:latin typeface="Calibri" panose="020F0502020204030204" pitchFamily="34" charset="0"/>
                <a:hlinkClick r:id="rId2"/>
              </a:rPr>
              <a:t>https://www.youtube.com/watch?v=j6wi-ZXHWdk</a:t>
            </a:r>
            <a:r>
              <a:rPr lang="fr-FR" sz="2000" dirty="0">
                <a:solidFill>
                  <a:srgbClr val="212121"/>
                </a:solidFill>
                <a:latin typeface="Calibri" panose="020F0502020204030204" pitchFamily="34" charset="0"/>
              </a:rPr>
              <a:t> 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44355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Historique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9602788" cy="3777622"/>
          </a:xfrm>
        </p:spPr>
        <p:txBody>
          <a:bodyPr>
            <a:normAutofit/>
          </a:bodyPr>
          <a:lstStyle/>
          <a:p>
            <a:r>
              <a:rPr lang="fr-FR" sz="2000" dirty="0"/>
              <a:t>Enseignement des internes de chirurgie cardio-thoracique</a:t>
            </a:r>
          </a:p>
          <a:p>
            <a:endParaRPr lang="fr-FR" sz="2000" dirty="0"/>
          </a:p>
          <a:p>
            <a:r>
              <a:rPr lang="fr-FR" sz="2000" dirty="0"/>
              <a:t>Entretien de l’académie avec la ministre de la santé Catherine Vautrin et l’assemblée nationale en mars 2024, </a:t>
            </a:r>
          </a:p>
          <a:p>
            <a:pPr lvl="1"/>
            <a:r>
              <a:rPr lang="fr-FR" sz="1800" dirty="0"/>
              <a:t>Discussion des nouvelles modalités de formations en chirurgie</a:t>
            </a:r>
          </a:p>
          <a:p>
            <a:pPr lvl="1"/>
            <a:r>
              <a:rPr lang="fr-FR" sz="1800" dirty="0"/>
              <a:t>Projet de conventions entre Ecoles de chirurgie / sociétés savantes / </a:t>
            </a:r>
            <a:r>
              <a:rPr lang="fr-FR" sz="1800" dirty="0" err="1"/>
              <a:t>CNPs</a:t>
            </a:r>
            <a:endParaRPr lang="fr-FR" sz="1800" dirty="0"/>
          </a:p>
          <a:p>
            <a:pPr lvl="1"/>
            <a:r>
              <a:rPr lang="fr-FR" sz="1800" dirty="0"/>
              <a:t>un autre rendez-vous a été pris avec la ministre de la recherche et de l’enseignement supérieur Sylvie Retailleau le 28/10/2024 …</a:t>
            </a:r>
          </a:p>
        </p:txBody>
      </p:sp>
    </p:spTree>
    <p:extLst>
      <p:ext uri="{BB962C8B-B14F-4D97-AF65-F5344CB8AC3E}">
        <p14:creationId xmlns:p14="http://schemas.microsoft.com/office/powerpoint/2010/main" val="287066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Historique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599"/>
            <a:ext cx="9602788" cy="4428565"/>
          </a:xfrm>
        </p:spPr>
        <p:txBody>
          <a:bodyPr>
            <a:normAutofit/>
          </a:bodyPr>
          <a:lstStyle/>
          <a:p>
            <a:r>
              <a:rPr lang="fr-FR" sz="2000" dirty="0"/>
              <a:t>Enseignement des internes de chirurgie cardio-thoracique</a:t>
            </a:r>
          </a:p>
          <a:p>
            <a:endParaRPr lang="fr-FR" sz="2000" dirty="0"/>
          </a:p>
          <a:p>
            <a:r>
              <a:rPr lang="fr-FR" sz="2000" dirty="0"/>
              <a:t>Entretien de l’académie avec la ministre de la santé Catherine Vautrin et l’assemblée nationale en mars 2024</a:t>
            </a:r>
          </a:p>
          <a:p>
            <a:endParaRPr lang="fr-FR" sz="2000" dirty="0"/>
          </a:p>
          <a:p>
            <a:r>
              <a:rPr lang="fr-FR" sz="2000" dirty="0"/>
              <a:t>Discussion de l’académie avec des mécènes :</a:t>
            </a:r>
          </a:p>
          <a:p>
            <a:pPr lvl="1"/>
            <a:r>
              <a:rPr lang="fr-FR" sz="1800" dirty="0"/>
              <a:t>1er contact en début d’année</a:t>
            </a:r>
          </a:p>
          <a:p>
            <a:pPr lvl="1"/>
            <a:r>
              <a:rPr lang="fr-FR" sz="1800" dirty="0"/>
              <a:t>Nouveau rendez-vous le </a:t>
            </a:r>
            <a:r>
              <a:rPr lang="fr-FR" sz="1800" b="1" dirty="0"/>
              <a:t>20 novembre 2024 </a:t>
            </a:r>
            <a:r>
              <a:rPr lang="fr-FR" sz="1800" dirty="0"/>
              <a:t>pour leur présenter un projet que ces mécènes pourraient financer. </a:t>
            </a:r>
          </a:p>
          <a:p>
            <a:pPr lvl="1"/>
            <a:r>
              <a:rPr lang="fr-FR" sz="1800" dirty="0"/>
              <a:t>L’académie propose que ce soit la chirurgie pédiatrique qui bénéficie de ce financement</a:t>
            </a:r>
          </a:p>
        </p:txBody>
      </p:sp>
    </p:spTree>
    <p:extLst>
      <p:ext uri="{BB962C8B-B14F-4D97-AF65-F5344CB8AC3E}">
        <p14:creationId xmlns:p14="http://schemas.microsoft.com/office/powerpoint/2010/main" val="189105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Projet « </a:t>
            </a:r>
            <a:r>
              <a:rPr lang="fr-FR" sz="3600" dirty="0"/>
              <a:t>apprentissage procédural de la chirurgie pédiatrique » : quoi</a:t>
            </a:r>
            <a:br>
              <a:rPr lang="fr-FR" sz="3600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9602788" cy="4953000"/>
          </a:xfrm>
        </p:spPr>
        <p:txBody>
          <a:bodyPr>
            <a:normAutofit/>
          </a:bodyPr>
          <a:lstStyle/>
          <a:p>
            <a:r>
              <a:rPr lang="fr-FR" sz="2000" dirty="0"/>
              <a:t>Simulation procédurale chirurgicale : </a:t>
            </a:r>
          </a:p>
          <a:p>
            <a:pPr lvl="1"/>
            <a:r>
              <a:rPr lang="fr-FR" sz="1800" dirty="0"/>
              <a:t>ciel ouvert</a:t>
            </a:r>
          </a:p>
          <a:p>
            <a:pPr lvl="1"/>
            <a:r>
              <a:rPr lang="fr-FR" sz="1800" dirty="0"/>
              <a:t>vidéochirurgie sur trainer basse et haute fidélités</a:t>
            </a:r>
          </a:p>
          <a:p>
            <a:pPr lvl="1"/>
            <a:r>
              <a:rPr lang="fr-FR" sz="1800" dirty="0"/>
              <a:t>chirurgie robotique sur double console</a:t>
            </a:r>
          </a:p>
          <a:p>
            <a:pPr lvl="1"/>
            <a:r>
              <a:rPr lang="fr-FR" sz="1800" dirty="0"/>
              <a:t>ostéosynthèses, </a:t>
            </a:r>
            <a:r>
              <a:rPr lang="fr-FR" sz="1800" dirty="0" err="1"/>
              <a:t>etc</a:t>
            </a:r>
            <a:r>
              <a:rPr lang="fr-FR" sz="1800" dirty="0"/>
              <a:t> …</a:t>
            </a:r>
          </a:p>
          <a:p>
            <a:r>
              <a:rPr lang="fr-FR" sz="2000" dirty="0"/>
              <a:t>Travail en équipe : </a:t>
            </a:r>
          </a:p>
          <a:p>
            <a:pPr lvl="1"/>
            <a:r>
              <a:rPr lang="fr-FR" sz="1800" dirty="0"/>
              <a:t>bloc opératoire, </a:t>
            </a:r>
          </a:p>
          <a:p>
            <a:pPr lvl="1"/>
            <a:r>
              <a:rPr lang="fr-FR" sz="1800" dirty="0"/>
              <a:t>damage control sur modèle </a:t>
            </a:r>
            <a:r>
              <a:rPr lang="fr-FR" sz="1800" dirty="0" err="1"/>
              <a:t>simlife</a:t>
            </a:r>
            <a:endParaRPr lang="fr-FR" sz="1800" dirty="0"/>
          </a:p>
          <a:p>
            <a:r>
              <a:rPr lang="fr-FR" sz="2000" dirty="0"/>
              <a:t>Technologie avancée : </a:t>
            </a:r>
          </a:p>
          <a:p>
            <a:pPr lvl="1"/>
            <a:r>
              <a:rPr lang="fr-FR" sz="1800" dirty="0"/>
              <a:t>anatomie numérique 3D, </a:t>
            </a:r>
          </a:p>
          <a:p>
            <a:pPr lvl="1"/>
            <a:r>
              <a:rPr lang="fr-FR" sz="1800" dirty="0"/>
              <a:t>planification 3D, </a:t>
            </a:r>
          </a:p>
          <a:p>
            <a:pPr lvl="1"/>
            <a:r>
              <a:rPr lang="fr-FR" sz="1800" dirty="0"/>
              <a:t>apprentissage par internet/réseau sociaux</a:t>
            </a:r>
          </a:p>
        </p:txBody>
      </p:sp>
    </p:spTree>
    <p:extLst>
      <p:ext uri="{BB962C8B-B14F-4D97-AF65-F5344CB8AC3E}">
        <p14:creationId xmlns:p14="http://schemas.microsoft.com/office/powerpoint/2010/main" val="783372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Projet « </a:t>
            </a:r>
            <a:r>
              <a:rPr lang="fr-FR" sz="3600" dirty="0"/>
              <a:t>apprentissage procédural de la chirurgie pédiatrique » : qui</a:t>
            </a:r>
            <a:br>
              <a:rPr lang="fr-FR" sz="3600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259106"/>
            <a:ext cx="9602788" cy="4598894"/>
          </a:xfrm>
        </p:spPr>
        <p:txBody>
          <a:bodyPr>
            <a:normAutofit/>
          </a:bodyPr>
          <a:lstStyle/>
          <a:p>
            <a:r>
              <a:rPr lang="fr-FR" sz="2000" dirty="0"/>
              <a:t>Collège : </a:t>
            </a:r>
          </a:p>
          <a:p>
            <a:pPr lvl="1"/>
            <a:r>
              <a:rPr lang="fr-FR" sz="1800" dirty="0" err="1"/>
              <a:t>Eric</a:t>
            </a:r>
            <a:r>
              <a:rPr lang="fr-FR" sz="1800" dirty="0"/>
              <a:t> </a:t>
            </a:r>
            <a:r>
              <a:rPr lang="fr-FR" sz="1800" dirty="0" err="1"/>
              <a:t>Dobremez</a:t>
            </a:r>
            <a:r>
              <a:rPr lang="fr-FR" sz="1800" dirty="0"/>
              <a:t> très intéressé</a:t>
            </a:r>
          </a:p>
          <a:p>
            <a:pPr lvl="1"/>
            <a:r>
              <a:rPr lang="fr-FR" sz="1800" dirty="0"/>
              <a:t>Expérience de l’enseignement en simulation par Jean </a:t>
            </a:r>
            <a:r>
              <a:rPr lang="fr-FR" sz="1800" dirty="0" err="1"/>
              <a:t>Bréaud</a:t>
            </a:r>
            <a:r>
              <a:rPr lang="fr-FR" sz="1800" dirty="0"/>
              <a:t> et les universitaires régionaux </a:t>
            </a:r>
          </a:p>
          <a:p>
            <a:r>
              <a:rPr lang="fr-FR" sz="2000" dirty="0"/>
              <a:t>Facultés</a:t>
            </a:r>
          </a:p>
          <a:p>
            <a:pPr lvl="1"/>
            <a:r>
              <a:rPr lang="fr-FR" sz="1800" dirty="0"/>
              <a:t>Sessions robotique (Rennes)</a:t>
            </a:r>
          </a:p>
          <a:p>
            <a:pPr lvl="1"/>
            <a:r>
              <a:rPr lang="fr-FR" sz="1800" dirty="0" err="1"/>
              <a:t>Simlife</a:t>
            </a:r>
            <a:r>
              <a:rPr lang="fr-FR" sz="1800" dirty="0"/>
              <a:t> (Grenoble / Angers)</a:t>
            </a:r>
          </a:p>
          <a:p>
            <a:pPr lvl="1"/>
            <a:r>
              <a:rPr lang="fr-FR" sz="1800" dirty="0"/>
              <a:t>3D (</a:t>
            </a:r>
            <a:r>
              <a:rPr lang="fr-FR" sz="1800" dirty="0" err="1"/>
              <a:t>lyon</a:t>
            </a:r>
            <a:r>
              <a:rPr lang="fr-FR" sz="1800" dirty="0"/>
              <a:t>)</a:t>
            </a:r>
          </a:p>
          <a:p>
            <a:r>
              <a:rPr lang="fr-FR" sz="2000" dirty="0"/>
              <a:t>ACPF </a:t>
            </a:r>
          </a:p>
          <a:p>
            <a:r>
              <a:rPr lang="fr-FR" sz="2000" dirty="0"/>
              <a:t>Sociétés savantes ?</a:t>
            </a:r>
          </a:p>
          <a:p>
            <a:r>
              <a:rPr lang="fr-FR" sz="2000" dirty="0"/>
              <a:t>CNP ?</a:t>
            </a:r>
          </a:p>
        </p:txBody>
      </p:sp>
    </p:spTree>
    <p:extLst>
      <p:ext uri="{BB962C8B-B14F-4D97-AF65-F5344CB8AC3E}">
        <p14:creationId xmlns:p14="http://schemas.microsoft.com/office/powerpoint/2010/main" val="1128179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Projet « </a:t>
            </a:r>
            <a:r>
              <a:rPr lang="fr-FR" sz="3600" dirty="0"/>
              <a:t>apprentissage procédural de la chirurgie pédiatrique » : Comment</a:t>
            </a:r>
            <a:br>
              <a:rPr lang="fr-FR" sz="3600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259106"/>
            <a:ext cx="9602788" cy="4598894"/>
          </a:xfrm>
        </p:spPr>
        <p:txBody>
          <a:bodyPr>
            <a:normAutofit/>
          </a:bodyPr>
          <a:lstStyle/>
          <a:p>
            <a:r>
              <a:rPr lang="fr-FR" sz="2000" dirty="0"/>
              <a:t>Projet à rédiger dans l’été </a:t>
            </a:r>
          </a:p>
          <a:p>
            <a:r>
              <a:rPr lang="fr-FR" sz="2000" dirty="0"/>
              <a:t>Mettre en face de chaque item le cout par interne</a:t>
            </a:r>
          </a:p>
          <a:p>
            <a:r>
              <a:rPr lang="fr-FR" sz="2000" dirty="0"/>
              <a:t>Budget final à calculer, sur un niveau qui correspondrait à celui de chirurgie thoracique, soit pour nous </a:t>
            </a:r>
          </a:p>
          <a:p>
            <a:pPr lvl="1"/>
            <a:r>
              <a:rPr lang="fr-FR" sz="2000" dirty="0"/>
              <a:t>7500 € x 30 internes par an x 6 ans = 1 350 000 € …</a:t>
            </a:r>
          </a:p>
        </p:txBody>
      </p:sp>
    </p:spTree>
    <p:extLst>
      <p:ext uri="{BB962C8B-B14F-4D97-AF65-F5344CB8AC3E}">
        <p14:creationId xmlns:p14="http://schemas.microsoft.com/office/powerpoint/2010/main" val="993194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337C5-F74D-8F24-25C1-D27F82F08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Projet « </a:t>
            </a:r>
            <a:r>
              <a:rPr lang="fr-FR" sz="3600" dirty="0"/>
              <a:t>apprentissage procédural de la chirurgie pédiatrique » : Comment</a:t>
            </a:r>
            <a:br>
              <a:rPr lang="fr-FR" sz="3600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B7047-F096-37C5-33E1-76D8DBDDD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259106"/>
            <a:ext cx="9602788" cy="4598894"/>
          </a:xfrm>
        </p:spPr>
        <p:txBody>
          <a:bodyPr>
            <a:normAutofit/>
          </a:bodyPr>
          <a:lstStyle/>
          <a:p>
            <a:r>
              <a:rPr lang="fr-FR" sz="2000" dirty="0"/>
              <a:t>Projet à rédiger dans l’été </a:t>
            </a:r>
          </a:p>
          <a:p>
            <a:r>
              <a:rPr lang="fr-FR" sz="2000" dirty="0"/>
              <a:t>Mettre en face de chaque item le cout par interne</a:t>
            </a:r>
          </a:p>
          <a:p>
            <a:r>
              <a:rPr lang="fr-FR" sz="2000" dirty="0"/>
              <a:t>Budget final à calculer, sur un niveau qui correspondrait à celui de chirurgie thoracique, soit pour nous </a:t>
            </a:r>
          </a:p>
          <a:p>
            <a:pPr lvl="1"/>
            <a:r>
              <a:rPr lang="fr-FR" sz="2000" dirty="0"/>
              <a:t>7500 € x 30 internes par an x 6 ans = 1 350 000 € …</a:t>
            </a:r>
          </a:p>
          <a:p>
            <a:pPr lvl="1"/>
            <a:endParaRPr lang="fr-FR" sz="2000" dirty="0"/>
          </a:p>
          <a:p>
            <a:pPr marL="0" indent="0">
              <a:buNone/>
            </a:pPr>
            <a:r>
              <a:rPr lang="fr-FR" sz="2200" dirty="0"/>
              <a:t>Si c’est moins, c’est pas grave ! </a:t>
            </a:r>
          </a:p>
        </p:txBody>
      </p:sp>
    </p:spTree>
    <p:extLst>
      <p:ext uri="{BB962C8B-B14F-4D97-AF65-F5344CB8AC3E}">
        <p14:creationId xmlns:p14="http://schemas.microsoft.com/office/powerpoint/2010/main" val="867437112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{59E834F9-D5F2-9C4F-9A9E-79B6B7647AEA}tf10001069</Template>
  <TotalTime>129</TotalTime>
  <Words>438</Words>
  <Application>Microsoft Macintosh PowerPoint</Application>
  <PresentationFormat>Grand écran</PresentationFormat>
  <Paragraphs>60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Brin</vt:lpstr>
      <vt:lpstr>Financement pour un apprentissage procédural de la chirurgie pédiatrique</vt:lpstr>
      <vt:lpstr>Historique</vt:lpstr>
      <vt:lpstr>Historique</vt:lpstr>
      <vt:lpstr>Historique</vt:lpstr>
      <vt:lpstr>Projet « apprentissage procédural de la chirurgie pédiatrique » : quoi </vt:lpstr>
      <vt:lpstr>Projet « apprentissage procédural de la chirurgie pédiatrique » : qui </vt:lpstr>
      <vt:lpstr>Projet « apprentissage procédural de la chirurgie pédiatrique » : Comment </vt:lpstr>
      <vt:lpstr>Projet « apprentissage procédural de la chirurgie pédiatrique » : Comment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7</cp:revision>
  <dcterms:created xsi:type="dcterms:W3CDTF">2024-06-21T15:48:23Z</dcterms:created>
  <dcterms:modified xsi:type="dcterms:W3CDTF">2024-06-23T17:36:30Z</dcterms:modified>
</cp:coreProperties>
</file>